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96" r:id="rId2"/>
    <p:sldId id="369" r:id="rId3"/>
    <p:sldId id="520" r:id="rId4"/>
    <p:sldId id="521" r:id="rId5"/>
    <p:sldId id="523" r:id="rId6"/>
    <p:sldId id="522" r:id="rId7"/>
    <p:sldId id="524" r:id="rId8"/>
    <p:sldId id="456" r:id="rId9"/>
    <p:sldId id="525" r:id="rId10"/>
    <p:sldId id="526" r:id="rId11"/>
    <p:sldId id="527" r:id="rId12"/>
    <p:sldId id="466" r:id="rId13"/>
    <p:sldId id="528" r:id="rId14"/>
    <p:sldId id="529" r:id="rId15"/>
    <p:sldId id="519" r:id="rId16"/>
    <p:sldId id="530" r:id="rId17"/>
    <p:sldId id="483" r:id="rId18"/>
    <p:sldId id="414" r:id="rId19"/>
    <p:sldId id="532" r:id="rId20"/>
    <p:sldId id="423" r:id="rId21"/>
    <p:sldId id="533" r:id="rId22"/>
    <p:sldId id="424" r:id="rId23"/>
    <p:sldId id="518" r:id="rId24"/>
    <p:sldId id="492" r:id="rId25"/>
    <p:sldId id="535" r:id="rId26"/>
    <p:sldId id="536" r:id="rId27"/>
    <p:sldId id="537" r:id="rId28"/>
    <p:sldId id="538" r:id="rId29"/>
    <p:sldId id="355" r:id="rId30"/>
    <p:sldId id="415" r:id="rId3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FFFFFF"/>
    <a:srgbClr val="2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9" autoAdjust="0"/>
  </p:normalViewPr>
  <p:slideViewPr>
    <p:cSldViewPr>
      <p:cViewPr varScale="1">
        <p:scale>
          <a:sx n="65" d="100"/>
          <a:sy n="65" d="100"/>
        </p:scale>
        <p:origin x="78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87F9069-C680-4A05-821F-FA9BD71DBE22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C00711F-4291-4906-B30C-B87DC9F7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7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A12AF2A-DF63-2D41-ABAF-AB6C3A964E1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549227D-5AEB-194B-8E1A-A44B7D591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6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74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    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E51ADD-7F51-41E2-BB50-BC0009BBBF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391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It’s Your game Preventive </a:t>
            </a:r>
          </a:p>
        </p:txBody>
      </p:sp>
    </p:spTree>
    <p:extLst>
      <p:ext uri="{BB962C8B-B14F-4D97-AF65-F5344CB8AC3E}">
        <p14:creationId xmlns:p14="http://schemas.microsoft.com/office/powerpoint/2010/main" val="399321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90CEE-07D6-46C1-AC75-87B55C0D8913}" type="slidenum">
              <a:rPr lang="es-ES" smtClean="0"/>
              <a:pPr/>
              <a:t>3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75425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AEB9-79F9-4140-BACE-AB8D8D74BA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AEB9-79F9-4140-BACE-AB8D8D74BA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7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7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85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88F1D8-32E6-4595-AAF2-6EDD9FB350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488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98C5-5A32-415D-AB8C-C7C2627F3045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4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A8A1-3DA5-4B9A-AD16-A5B60409C989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06BC-1B2E-40AA-B8A5-B2D0467D81F1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2006 University of Texas Health Science Center at Houston</a:t>
            </a:r>
          </a:p>
          <a:p>
            <a:pPr>
              <a:defRPr/>
            </a:pPr>
            <a:r>
              <a:rPr lang="en-US"/>
              <a:t>Permission for Classroom Use Granted by Kay Bartholomew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B8EDE-B09E-4614-8A35-BD24587F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FA53-8AF3-459F-B93E-2F7AC107C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5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9C7F-BD49-468D-B22D-3DF30BA41BAC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6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09AB-2BD7-4744-92D4-4D3B64C3E0F5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3B3-1A90-4C54-BF82-4D47C37F477E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57E-B2EA-4E7B-A4B1-7EDA0EC71A60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9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BF2B-7619-4C9D-8E4E-7D5456358040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7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6D90-DBC6-4572-8FBC-5D619E78B934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019-7BA8-4FE6-BA0F-8A18CFB9CA9D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33BB-DF3A-4395-AE41-BE4515CB6869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0B24-A9C1-4DCD-B305-0619E0C44C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D89C-9B7B-483B-B85C-9F4C5B5A58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0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514600"/>
            <a:ext cx="4419600" cy="19812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Intervention Mapping Step 6: </a:t>
            </a:r>
            <a:r>
              <a:rPr lang="en-US" sz="4000" b="1" dirty="0" smtClean="0"/>
              <a:t>Evaluation </a:t>
            </a:r>
            <a:r>
              <a:rPr lang="en-US" sz="4000" b="1" dirty="0"/>
              <a:t>Plan</a:t>
            </a:r>
            <a:br>
              <a:rPr lang="en-US" sz="4000" b="1" dirty="0"/>
            </a:br>
            <a:r>
              <a:rPr lang="en-US" sz="2400" b="1" dirty="0" smtClean="0"/>
              <a:t>with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Patricia Dolan Mullen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352800" cy="4548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Writing Effect Evaluation Questions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981200"/>
            <a:ext cx="8382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Does the program make a difference?</a:t>
            </a:r>
          </a:p>
          <a:p>
            <a:pPr marL="914400" marR="0" lvl="1" indent="-2206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Health</a:t>
            </a:r>
          </a:p>
          <a:p>
            <a:pPr marL="914400" marR="0" lvl="1" indent="-2206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Quality of life</a:t>
            </a:r>
          </a:p>
          <a:p>
            <a:pPr marL="914400" marR="0" lvl="1" indent="-2206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Behaviors and environmental factors</a:t>
            </a:r>
          </a:p>
          <a:p>
            <a:pPr marL="914400" marR="0" lvl="1" indent="-2206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 smtClean="0">
                <a:solidFill>
                  <a:schemeClr val="tx1"/>
                </a:solidFill>
                <a:latin typeface="+mn-lt"/>
              </a:rPr>
              <a:t>Change objectives (determinants)</a:t>
            </a:r>
            <a:endParaRPr kumimoji="0" lang="nl-N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Consider time frame</a:t>
            </a:r>
          </a:p>
          <a:p>
            <a:pPr marL="914400" marR="0" lvl="1" indent="-2206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Effect results may not be available within evaluation time frame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4485"/>
                </a:solidFill>
                <a:effectLst/>
                <a:uLnTx/>
                <a:uFillTx/>
                <a:latin typeface="+mn-lt"/>
                <a:ea typeface="+mn-ea"/>
              </a:rPr>
              <a:t>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2E4485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694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0599"/>
            <a:ext cx="83820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Writing Process Evaluation Questions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6697" y="1828800"/>
            <a:ext cx="8382000" cy="3686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/>
            <a:r>
              <a:rPr lang="en-US" sz="2800" dirty="0" smtClean="0">
                <a:solidFill>
                  <a:schemeClr val="tx1"/>
                </a:solidFill>
              </a:rPr>
              <a:t>Context</a:t>
            </a:r>
          </a:p>
          <a:p>
            <a:pPr marL="574675"/>
            <a:r>
              <a:rPr lang="en-US" sz="2800" dirty="0" smtClean="0">
                <a:solidFill>
                  <a:schemeClr val="tx1"/>
                </a:solidFill>
              </a:rPr>
              <a:t>Reach</a:t>
            </a:r>
          </a:p>
          <a:p>
            <a:pPr marL="574675"/>
            <a:r>
              <a:rPr lang="en-US" sz="2800" dirty="0" smtClean="0">
                <a:solidFill>
                  <a:schemeClr val="tx1"/>
                </a:solidFill>
              </a:rPr>
              <a:t>Dose delivered</a:t>
            </a:r>
          </a:p>
          <a:p>
            <a:pPr marL="574675"/>
            <a:r>
              <a:rPr lang="en-US" sz="2800" dirty="0" smtClean="0">
                <a:solidFill>
                  <a:schemeClr val="tx1"/>
                </a:solidFill>
              </a:rPr>
              <a:t>Dose received</a:t>
            </a:r>
          </a:p>
          <a:p>
            <a:pPr marL="574675"/>
            <a:r>
              <a:rPr lang="en-US" sz="2800" dirty="0" smtClean="0">
                <a:solidFill>
                  <a:schemeClr val="tx1"/>
                </a:solidFill>
              </a:rPr>
              <a:t>Fidelity</a:t>
            </a:r>
          </a:p>
          <a:p>
            <a:pPr marL="574675"/>
            <a:r>
              <a:rPr lang="en-US" sz="2800" dirty="0" smtClean="0">
                <a:solidFill>
                  <a:schemeClr val="tx1"/>
                </a:solidFill>
              </a:rPr>
              <a:t>Implementation</a:t>
            </a:r>
          </a:p>
          <a:p>
            <a:pPr marL="574675"/>
            <a:r>
              <a:rPr lang="en-US" sz="2800" dirty="0" smtClean="0">
                <a:solidFill>
                  <a:schemeClr val="tx1"/>
                </a:solidFill>
              </a:rPr>
              <a:t>Recruitment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800249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Linnan</a:t>
            </a:r>
            <a:r>
              <a:rPr lang="en-US" sz="1400" dirty="0"/>
              <a:t>, L., &amp; </a:t>
            </a:r>
            <a:r>
              <a:rPr lang="en-US" sz="1400" dirty="0" err="1"/>
              <a:t>Steckler</a:t>
            </a:r>
            <a:r>
              <a:rPr lang="en-US" sz="1400" dirty="0"/>
              <a:t>, A. (2002). Process evaluation for public health </a:t>
            </a:r>
            <a:r>
              <a:rPr lang="en-US" sz="1400" dirty="0" smtClean="0"/>
              <a:t>interventions and </a:t>
            </a:r>
            <a:r>
              <a:rPr lang="en-US" sz="1400" dirty="0"/>
              <a:t>research: An overview. In A. </a:t>
            </a:r>
            <a:r>
              <a:rPr lang="en-US" sz="1400" dirty="0" err="1"/>
              <a:t>Steckler</a:t>
            </a:r>
            <a:r>
              <a:rPr lang="en-US" sz="1400" dirty="0"/>
              <a:t> &amp; L. </a:t>
            </a:r>
            <a:r>
              <a:rPr lang="en-US" sz="1400" dirty="0" err="1"/>
              <a:t>Linnan</a:t>
            </a:r>
            <a:r>
              <a:rPr lang="en-US" sz="1400" dirty="0"/>
              <a:t> (Eds.), </a:t>
            </a:r>
            <a:r>
              <a:rPr lang="en-US" sz="1400" i="1" dirty="0"/>
              <a:t>Process </a:t>
            </a:r>
            <a:r>
              <a:rPr lang="en-US" sz="1400" i="1" dirty="0" smtClean="0"/>
              <a:t>evaluation for </a:t>
            </a:r>
            <a:r>
              <a:rPr lang="en-US" sz="1400" i="1" dirty="0"/>
              <a:t>public health interventions and research </a:t>
            </a:r>
            <a:r>
              <a:rPr lang="en-US" sz="1400" dirty="0"/>
              <a:t>(pp. 1–23). San Francisco, </a:t>
            </a:r>
            <a:r>
              <a:rPr lang="en-US" sz="1400" dirty="0" smtClean="0"/>
              <a:t>CA: </a:t>
            </a:r>
            <a:r>
              <a:rPr lang="en-US" sz="1400" dirty="0" err="1" smtClean="0"/>
              <a:t>Jossey</a:t>
            </a:r>
            <a:r>
              <a:rPr lang="en-US" sz="1400" dirty="0" smtClean="0"/>
              <a:t>-Bass.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206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457200"/>
            <a:ext cx="86868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</a:t>
            </a:r>
            <a:r>
              <a:rPr lang="en-US" sz="4900" dirty="0" smtClean="0"/>
              <a:t>2: </a:t>
            </a:r>
            <a:r>
              <a:rPr lang="en-US" sz="4900" dirty="0"/>
              <a:t>Develop </a:t>
            </a:r>
            <a:r>
              <a:rPr lang="en-US" sz="4900" dirty="0" smtClean="0"/>
              <a:t>Indicators and Measures for 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6697" y="1867925"/>
            <a:ext cx="8382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rgbClr val="2E4485"/>
                </a:solidFill>
                <a:latin typeface="HelveticaNeue Condensed"/>
                <a:ea typeface="+mn-ea"/>
                <a:cs typeface="HelveticaNeue Condense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Define constructs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Look for measurable indicators for the constructs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Create or choose a measure 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Consider validity – does the measure assess the intended construct?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Consider reliability – is the measure stable over time, across users?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2E4485"/>
              </a:solidFill>
              <a:effectLst/>
              <a:uLnTx/>
              <a:uFillTx/>
              <a:latin typeface="HelveticaNeue Condense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69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 Indicators and Measures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3566" y="1721988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3200" b="1" dirty="0" smtClean="0"/>
              <a:t>Health:	</a:t>
            </a:r>
            <a:r>
              <a:rPr lang="nl-NL" sz="3200" dirty="0" smtClean="0"/>
              <a:t>Decrease in HIV, STI, and pregnancy</a:t>
            </a:r>
            <a:endParaRPr lang="nl-NL" sz="3200" b="1" dirty="0"/>
          </a:p>
          <a:p>
            <a:pPr marL="1887538" indent="-1887538">
              <a:buNone/>
            </a:pPr>
            <a:r>
              <a:rPr lang="nl-NL" sz="3200" dirty="0">
                <a:solidFill>
                  <a:srgbClr val="00ADEF"/>
                </a:solidFill>
              </a:rPr>
              <a:t>Indicators: </a:t>
            </a:r>
            <a:r>
              <a:rPr lang="nl-NL" sz="3200" dirty="0" smtClean="0"/>
              <a:t>Number of new HIV or STI cases, teenage pregnancies</a:t>
            </a:r>
            <a:endParaRPr lang="nl-NL" sz="3200" dirty="0"/>
          </a:p>
          <a:p>
            <a:pPr>
              <a:buNone/>
            </a:pPr>
            <a:r>
              <a:rPr lang="nl-NL" sz="3200" dirty="0">
                <a:solidFill>
                  <a:srgbClr val="00ADEF"/>
                </a:solidFill>
              </a:rPr>
              <a:t>Measures: </a:t>
            </a:r>
            <a:r>
              <a:rPr lang="nl-NL" sz="3200" dirty="0" smtClean="0"/>
              <a:t>Incidence statistics</a:t>
            </a:r>
          </a:p>
          <a:p>
            <a:pPr>
              <a:buNone/>
            </a:pPr>
            <a:endParaRPr lang="nl-NL" sz="3200" i="1" dirty="0"/>
          </a:p>
          <a:p>
            <a:pPr>
              <a:buNone/>
              <a:tabLst>
                <a:tab pos="1828800" algn="l"/>
              </a:tabLst>
            </a:pPr>
            <a:r>
              <a:rPr lang="nl-NL" sz="3200" b="1" dirty="0"/>
              <a:t>Behavior: </a:t>
            </a:r>
            <a:r>
              <a:rPr lang="nl-NL" sz="3200" b="1" i="1" dirty="0"/>
              <a:t> </a:t>
            </a:r>
            <a:r>
              <a:rPr lang="nl-NL" sz="3200" dirty="0"/>
              <a:t>Condom use</a:t>
            </a:r>
          </a:p>
          <a:p>
            <a:pPr>
              <a:buNone/>
              <a:tabLst>
                <a:tab pos="1828800" algn="l"/>
              </a:tabLst>
            </a:pPr>
            <a:r>
              <a:rPr lang="nl-NL" sz="3200" dirty="0"/>
              <a:t>	(Among whom? How much? When?)</a:t>
            </a:r>
          </a:p>
          <a:p>
            <a:pPr>
              <a:buNone/>
            </a:pPr>
            <a:r>
              <a:rPr lang="nl-NL" sz="3200" dirty="0">
                <a:solidFill>
                  <a:srgbClr val="00ADEF"/>
                </a:solidFill>
              </a:rPr>
              <a:t>Indicators: </a:t>
            </a:r>
            <a:r>
              <a:rPr lang="nl-NL" sz="3200" dirty="0"/>
              <a:t>Condom use at last intercourse</a:t>
            </a:r>
          </a:p>
          <a:p>
            <a:pPr>
              <a:buNone/>
            </a:pPr>
            <a:r>
              <a:rPr lang="nl-NL" sz="3200" dirty="0">
                <a:solidFill>
                  <a:srgbClr val="00ADEF"/>
                </a:solidFill>
              </a:rPr>
              <a:t>Measures: </a:t>
            </a:r>
            <a:r>
              <a:rPr lang="nl-NL" sz="3200" dirty="0"/>
              <a:t>Self-report </a:t>
            </a:r>
          </a:p>
          <a:p>
            <a:pPr>
              <a:buNone/>
            </a:pPr>
            <a:r>
              <a:rPr lang="nl-NL" sz="3200" i="1" dirty="0" smtClean="0"/>
              <a:t> </a:t>
            </a:r>
            <a:endParaRPr lang="nl-NL" sz="3200" i="1" dirty="0"/>
          </a:p>
        </p:txBody>
      </p:sp>
    </p:spTree>
    <p:extLst>
      <p:ext uri="{BB962C8B-B14F-4D97-AF65-F5344CB8AC3E}">
        <p14:creationId xmlns:p14="http://schemas.microsoft.com/office/powerpoint/2010/main" val="103048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 Indicators and Measures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3566" y="1721988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3200" b="1" dirty="0" smtClean="0"/>
              <a:t>Determinants: </a:t>
            </a:r>
            <a:r>
              <a:rPr lang="nl-NL" sz="3200" dirty="0"/>
              <a:t>Determinants variable</a:t>
            </a:r>
            <a:endParaRPr lang="nl-NL" sz="3200" b="1" dirty="0" smtClean="0"/>
          </a:p>
          <a:p>
            <a:pPr>
              <a:buNone/>
            </a:pPr>
            <a:endParaRPr lang="nl-NL" sz="3200" b="1" dirty="0">
              <a:solidFill>
                <a:srgbClr val="00ADEF"/>
              </a:solidFill>
            </a:endParaRPr>
          </a:p>
          <a:p>
            <a:pPr>
              <a:buNone/>
            </a:pPr>
            <a:r>
              <a:rPr lang="nl-NL" sz="3200" dirty="0" smtClean="0">
                <a:solidFill>
                  <a:srgbClr val="00ADEF"/>
                </a:solidFill>
              </a:rPr>
              <a:t>Indicators:</a:t>
            </a:r>
            <a:r>
              <a:rPr lang="nl-NL" sz="3200" dirty="0"/>
              <a:t> </a:t>
            </a:r>
            <a:r>
              <a:rPr lang="nl-NL" sz="3200" dirty="0" smtClean="0"/>
              <a:t>Condom use self-efficacy</a:t>
            </a:r>
            <a:endParaRPr lang="nl-NL" sz="3200" dirty="0"/>
          </a:p>
          <a:p>
            <a:pPr>
              <a:buNone/>
            </a:pPr>
            <a:r>
              <a:rPr lang="nl-NL" sz="3200" dirty="0">
                <a:solidFill>
                  <a:srgbClr val="00ADEF"/>
                </a:solidFill>
              </a:rPr>
              <a:t>Measures: </a:t>
            </a:r>
            <a:r>
              <a:rPr lang="nl-NL" sz="3200" dirty="0" smtClean="0"/>
              <a:t>Condom use self-efficacy </a:t>
            </a:r>
            <a:r>
              <a:rPr lang="nl-NL" sz="3200" dirty="0"/>
              <a:t>scale </a:t>
            </a:r>
            <a:r>
              <a:rPr lang="nl-NL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2765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457200"/>
            <a:ext cx="86868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</a:t>
            </a:r>
            <a:r>
              <a:rPr lang="en-US" sz="4900" dirty="0" smtClean="0"/>
              <a:t>3: Specify the Evaluation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4072" y="1905000"/>
            <a:ext cx="8229600" cy="3581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Key </a:t>
            </a:r>
            <a:r>
              <a:rPr lang="en-US" sz="3200" dirty="0"/>
              <a:t>q</a:t>
            </a:r>
            <a:r>
              <a:rPr lang="en-US" sz="3200" dirty="0" smtClean="0"/>
              <a:t>uestions in effect evaluation</a:t>
            </a:r>
          </a:p>
          <a:p>
            <a:pPr marL="457200" indent="-220663"/>
            <a:r>
              <a:rPr lang="en-US" sz="2800" dirty="0"/>
              <a:t>How do indicators of desired program effects compare with </a:t>
            </a:r>
            <a:r>
              <a:rPr lang="en-US" sz="2800" dirty="0" smtClean="0"/>
              <a:t>what happened </a:t>
            </a:r>
            <a:r>
              <a:rPr lang="en-US" sz="2800" dirty="0"/>
              <a:t>before and after the program?</a:t>
            </a:r>
          </a:p>
          <a:p>
            <a:pPr marL="457200" indent="-220663"/>
            <a:r>
              <a:rPr lang="en-US" sz="2800" dirty="0"/>
              <a:t>Can any changes observed be attributed to the intervention </a:t>
            </a:r>
            <a:r>
              <a:rPr lang="en-US" sz="2800" dirty="0" smtClean="0"/>
              <a:t>being evaluated?</a:t>
            </a:r>
          </a:p>
          <a:p>
            <a:pPr marL="236538" indent="-236538"/>
            <a:r>
              <a:rPr lang="en-US" sz="3200" dirty="0" smtClean="0"/>
              <a:t>Consider qualitative and quantitative methods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411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365126"/>
            <a:ext cx="81915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Traditional and Alternative Designs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Randomized controlled trial</a:t>
            </a:r>
          </a:p>
          <a:p>
            <a:r>
              <a:rPr lang="en-US" sz="2800" dirty="0" smtClean="0"/>
              <a:t>Quasi-experimental design</a:t>
            </a:r>
          </a:p>
          <a:p>
            <a:r>
              <a:rPr lang="en-US" sz="2800" dirty="0" smtClean="0"/>
              <a:t>Observational studies with propensity score matching</a:t>
            </a:r>
          </a:p>
          <a:p>
            <a:r>
              <a:rPr lang="en-US" sz="2800" dirty="0" smtClean="0"/>
              <a:t>Time series designs</a:t>
            </a:r>
          </a:p>
          <a:p>
            <a:r>
              <a:rPr lang="en-US" sz="2800" dirty="0" smtClean="0"/>
              <a:t>Pragmatic designs</a:t>
            </a:r>
          </a:p>
          <a:p>
            <a:r>
              <a:rPr lang="en-US" sz="2800" dirty="0" smtClean="0"/>
              <a:t>Comparative effectiveness designs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6538" indent="-236538"/>
            <a:r>
              <a:rPr lang="en-US" sz="3200" dirty="0"/>
              <a:t>Evaluation questions, design, indicators, measurement, timing</a:t>
            </a:r>
          </a:p>
          <a:p>
            <a:pPr marL="236538" indent="-236538"/>
            <a:r>
              <a:rPr lang="en-US" sz="3200" dirty="0"/>
              <a:t>Statistical analyses and presentation of results</a:t>
            </a:r>
          </a:p>
          <a:p>
            <a:pPr marL="236538" indent="-236538"/>
            <a:r>
              <a:rPr lang="en-US" sz="3200" dirty="0"/>
              <a:t>Description of how the evaluation will be carried </a:t>
            </a:r>
            <a:r>
              <a:rPr lang="en-US" sz="3200" dirty="0" smtClean="0"/>
              <a:t>out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297583"/>
            <a:ext cx="84582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4</a:t>
            </a:r>
            <a:r>
              <a:rPr lang="en-US" sz="4900" dirty="0" smtClean="0"/>
              <a:t>: </a:t>
            </a:r>
            <a:r>
              <a:rPr lang="en-US" sz="4900" dirty="0"/>
              <a:t>Complete the </a:t>
            </a:r>
            <a:r>
              <a:rPr lang="en-US" sz="4900" dirty="0" smtClean="0"/>
              <a:t>Evaluation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08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886700" cy="28527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Example</a:t>
            </a:r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3276600"/>
            <a:ext cx="7086600" cy="2133600"/>
          </a:xfrm>
        </p:spPr>
        <p:txBody>
          <a:bodyPr>
            <a:normAutofit/>
          </a:bodyPr>
          <a:lstStyle/>
          <a:p>
            <a:r>
              <a:rPr lang="en-US" sz="3900" dirty="0" smtClean="0">
                <a:solidFill>
                  <a:schemeClr val="tx1"/>
                </a:solidFill>
                <a:latin typeface="+mj-lt"/>
              </a:rPr>
              <a:t>It’s Your Game…Keep It Real (IYG)</a:t>
            </a: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A sexual health education program for middle school students</a:t>
            </a:r>
          </a:p>
          <a:p>
            <a:endParaRPr lang="en-US" sz="3200" dirty="0">
              <a:solidFill>
                <a:schemeClr val="tx1"/>
              </a:solidFill>
              <a:latin typeface="+mj-lt"/>
            </a:endParaRPr>
          </a:p>
          <a:p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512876"/>
              </p:ext>
            </p:extLst>
          </p:nvPr>
        </p:nvGraphicFramePr>
        <p:xfrm>
          <a:off x="6726115" y="1221214"/>
          <a:ext cx="16002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115" y="1221214"/>
                        <a:ext cx="1600200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9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Intervention Logic Model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7073" y="2819400"/>
            <a:ext cx="2482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INSERT </a:t>
            </a:r>
            <a:r>
              <a:rPr lang="en-US" dirty="0" smtClean="0"/>
              <a:t>FIGURE 9.3 HERE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600914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Figure 9.3</a:t>
            </a:r>
            <a:endParaRPr lang="en-US" b="1" dirty="0">
              <a:solidFill>
                <a:srgbClr val="2E4485"/>
              </a:solidFill>
              <a:latin typeface="HelveticaNeue Condensed"/>
              <a:cs typeface="HelveticaNeue Condensed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036430"/>
              </p:ext>
            </p:extLst>
          </p:nvPr>
        </p:nvGraphicFramePr>
        <p:xfrm>
          <a:off x="7932859" y="4827796"/>
          <a:ext cx="1164981" cy="95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859" y="4827796"/>
                        <a:ext cx="1164981" cy="9523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387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Intervention Mapping Steps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Logic model of the problem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Program outcomes and objectives (logic model of change)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Program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Program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Program implementation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00ADEF"/>
                </a:solidFill>
              </a:rPr>
              <a:t>Evaluation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Task 1: Write </a:t>
            </a:r>
            <a:r>
              <a:rPr lang="en-US" sz="4900" b="1" u="sng" dirty="0" smtClean="0"/>
              <a:t>Effect</a:t>
            </a:r>
            <a:r>
              <a:rPr lang="en-US" sz="4900" dirty="0" smtClean="0"/>
              <a:t> and Process Evaluation Questions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881452"/>
              </p:ext>
            </p:extLst>
          </p:nvPr>
        </p:nvGraphicFramePr>
        <p:xfrm>
          <a:off x="7932859" y="5181600"/>
          <a:ext cx="1164981" cy="95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859" y="5181600"/>
                        <a:ext cx="1164981" cy="9523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7915" y="1600200"/>
            <a:ext cx="7244944" cy="486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SzPct val="100000"/>
              <a:buNone/>
              <a:defRPr/>
            </a:pPr>
            <a:r>
              <a:rPr lang="en-US" sz="2800" dirty="0" smtClean="0"/>
              <a:t>Effect Evaluation Outcomes</a:t>
            </a:r>
          </a:p>
          <a:p>
            <a:pPr>
              <a:spcBef>
                <a:spcPts val="1200"/>
              </a:spcBef>
              <a:buSzPct val="100000"/>
              <a:defRPr/>
            </a:pPr>
            <a:r>
              <a:rPr lang="en-US" sz="2400" dirty="0" smtClean="0"/>
              <a:t>Primary outcome</a:t>
            </a:r>
          </a:p>
          <a:p>
            <a:pPr lvl="1"/>
            <a:r>
              <a:rPr lang="en-US" sz="2000" dirty="0" smtClean="0"/>
              <a:t>Did the intervention decrease </a:t>
            </a:r>
            <a:r>
              <a:rPr lang="en-US" sz="2000" dirty="0"/>
              <a:t>the number of </a:t>
            </a:r>
            <a:r>
              <a:rPr lang="en-US" sz="2000" dirty="0" smtClean="0"/>
              <a:t>students who initiated sexual intercourse by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relative to students in the comparison condition?</a:t>
            </a:r>
            <a:endParaRPr lang="en-US" sz="2000" dirty="0"/>
          </a:p>
          <a:p>
            <a:pPr>
              <a:spcBef>
                <a:spcPts val="1200"/>
              </a:spcBef>
              <a:buSzPct val="100000"/>
              <a:defRPr/>
            </a:pPr>
            <a:r>
              <a:rPr lang="en-US" sz="2400" dirty="0" smtClean="0"/>
              <a:t>Secondary outcomes</a:t>
            </a:r>
            <a:endParaRPr lang="en-US" sz="2400" dirty="0"/>
          </a:p>
          <a:p>
            <a:pPr lvl="1"/>
            <a:r>
              <a:rPr lang="en-US" sz="2000" dirty="0"/>
              <a:t>Did the </a:t>
            </a:r>
            <a:r>
              <a:rPr lang="en-US" sz="2000" dirty="0" smtClean="0"/>
              <a:t>intervention reduce:</a:t>
            </a:r>
          </a:p>
          <a:p>
            <a:pPr lvl="2"/>
            <a:r>
              <a:rPr lang="en-US" sz="1700" dirty="0"/>
              <a:t>F</a:t>
            </a:r>
            <a:r>
              <a:rPr lang="en-US" sz="1700" dirty="0" smtClean="0"/>
              <a:t>requency </a:t>
            </a:r>
            <a:r>
              <a:rPr lang="en-US" sz="1700" dirty="0"/>
              <a:t>of </a:t>
            </a:r>
            <a:r>
              <a:rPr lang="en-US" sz="1700" dirty="0" smtClean="0"/>
              <a:t>sex</a:t>
            </a:r>
          </a:p>
          <a:p>
            <a:pPr lvl="2"/>
            <a:r>
              <a:rPr lang="en-US" sz="1700" dirty="0" smtClean="0"/>
              <a:t>Frequency </a:t>
            </a:r>
            <a:r>
              <a:rPr lang="en-US" sz="1700" dirty="0"/>
              <a:t>of sex without a </a:t>
            </a:r>
            <a:r>
              <a:rPr lang="en-US" sz="1700" dirty="0" smtClean="0"/>
              <a:t>condom</a:t>
            </a:r>
          </a:p>
          <a:p>
            <a:pPr lvl="2"/>
            <a:r>
              <a:rPr lang="en-US" sz="1700" dirty="0" smtClean="0"/>
              <a:t>Number </a:t>
            </a:r>
            <a:r>
              <a:rPr lang="en-US" sz="1700" dirty="0"/>
              <a:t>of sexual </a:t>
            </a:r>
            <a:r>
              <a:rPr lang="en-US" sz="1700" dirty="0" smtClean="0"/>
              <a:t>partners</a:t>
            </a:r>
          </a:p>
          <a:p>
            <a:pPr lvl="2"/>
            <a:r>
              <a:rPr lang="en-US" sz="1700" dirty="0"/>
              <a:t>D</a:t>
            </a:r>
            <a:r>
              <a:rPr lang="en-US" sz="1700" dirty="0" smtClean="0"/>
              <a:t>ating violence </a:t>
            </a:r>
            <a:r>
              <a:rPr lang="en-US" sz="1700" dirty="0"/>
              <a:t>victimization and perpetration</a:t>
            </a:r>
            <a:endParaRPr lang="en-US" sz="2100" dirty="0" smtClean="0"/>
          </a:p>
          <a:p>
            <a:pPr lvl="1"/>
            <a:r>
              <a:rPr lang="en-US" sz="2000" dirty="0"/>
              <a:t>Did the intervention </a:t>
            </a:r>
            <a:r>
              <a:rPr lang="en-US" sz="2000" dirty="0" smtClean="0"/>
              <a:t>enhance</a:t>
            </a:r>
            <a:r>
              <a:rPr lang="en-US" sz="2000" dirty="0"/>
              <a:t>:</a:t>
            </a:r>
          </a:p>
          <a:p>
            <a:pPr lvl="2"/>
            <a:r>
              <a:rPr lang="en-US" sz="1700" dirty="0" smtClean="0"/>
              <a:t>Knowledge, skills, self-efficacy, outcome expectations, and normative beliefs related to sexual and dating behaviors</a:t>
            </a:r>
            <a:endParaRPr lang="en-US" sz="1700" dirty="0"/>
          </a:p>
          <a:p>
            <a:pPr marL="0" indent="0">
              <a:buClr>
                <a:schemeClr val="accent3"/>
              </a:buClr>
              <a:buSzPct val="150000"/>
              <a:buNone/>
              <a:defRPr/>
            </a:pPr>
            <a:endParaRPr lang="en-U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Task 1: Write </a:t>
            </a:r>
            <a:r>
              <a:rPr lang="en-US" sz="4900" dirty="0" smtClean="0"/>
              <a:t>Effect and </a:t>
            </a:r>
            <a:r>
              <a:rPr lang="en-US" sz="4900" b="1" u="sng" dirty="0" smtClean="0"/>
              <a:t>Process </a:t>
            </a:r>
            <a:r>
              <a:rPr lang="en-US" sz="4900" dirty="0" smtClean="0"/>
              <a:t>Evaluation Questions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933478"/>
              </p:ext>
            </p:extLst>
          </p:nvPr>
        </p:nvGraphicFramePr>
        <p:xfrm>
          <a:off x="7647108" y="5300444"/>
          <a:ext cx="1164981" cy="95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7108" y="5300444"/>
                        <a:ext cx="1164981" cy="9523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12494" y="2057400"/>
            <a:ext cx="75416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buSzPct val="100000"/>
            </a:pPr>
            <a:r>
              <a:rPr lang="en-US" sz="3200" dirty="0" smtClean="0"/>
              <a:t>Reach: How </a:t>
            </a:r>
            <a:r>
              <a:rPr lang="en-US" sz="3200" dirty="0"/>
              <a:t>many students received the program?</a:t>
            </a:r>
          </a:p>
          <a:p>
            <a:pPr marL="236538" indent="-236538">
              <a:buSzPct val="100000"/>
            </a:pPr>
            <a:r>
              <a:rPr lang="en-US" sz="3200" dirty="0" smtClean="0"/>
              <a:t>Dose: How </a:t>
            </a:r>
            <a:r>
              <a:rPr lang="en-US" sz="3200" dirty="0"/>
              <a:t>many lessons did each student receive?</a:t>
            </a:r>
          </a:p>
          <a:p>
            <a:pPr marL="236538" indent="-236538">
              <a:buSzPct val="100000"/>
            </a:pPr>
            <a:r>
              <a:rPr lang="en-US" sz="3200" dirty="0" smtClean="0"/>
              <a:t>Fidelity: Was </a:t>
            </a:r>
            <a:r>
              <a:rPr lang="en-US" sz="3200" dirty="0"/>
              <a:t>the program delivered as planned?</a:t>
            </a:r>
          </a:p>
          <a:p>
            <a:pPr marL="236538" indent="-236538">
              <a:buSzPct val="100000"/>
            </a:pPr>
            <a:r>
              <a:rPr lang="en-US" sz="3200" dirty="0" smtClean="0"/>
              <a:t>Cost: How </a:t>
            </a:r>
            <a:r>
              <a:rPr lang="en-US" sz="3200" dirty="0"/>
              <a:t>much did the program cost to develop &amp; implement?</a:t>
            </a:r>
          </a:p>
          <a:p>
            <a:pPr marL="0" indent="0">
              <a:buClr>
                <a:schemeClr val="accent3"/>
              </a:buClr>
              <a:buSzPct val="150000"/>
              <a:buNone/>
              <a:defRPr/>
            </a:pPr>
            <a:endParaRPr lang="en-U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069014"/>
              </p:ext>
            </p:extLst>
          </p:nvPr>
        </p:nvGraphicFramePr>
        <p:xfrm>
          <a:off x="7743824" y="5522692"/>
          <a:ext cx="1001591" cy="81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Photo Editor Photo" r:id="rId4" imgW="20919820" imgH="14323810" progId="">
                  <p:embed/>
                </p:oleObj>
              </mc:Choice>
              <mc:Fallback>
                <p:oleObj name="Photo Editor Photo" r:id="rId4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4" y="5522692"/>
                        <a:ext cx="1001591" cy="818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44260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</a:t>
            </a:r>
            <a:r>
              <a:rPr lang="en-US" sz="4900" dirty="0" smtClean="0"/>
              <a:t>2: </a:t>
            </a:r>
            <a:r>
              <a:rPr lang="en-US" sz="4900" dirty="0"/>
              <a:t>Develop </a:t>
            </a:r>
            <a:r>
              <a:rPr lang="en-US" sz="4900" dirty="0" smtClean="0"/>
              <a:t>Indicators and Measures for 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7914" y="1768170"/>
            <a:ext cx="7556705" cy="469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SzPct val="100000"/>
              <a:buNone/>
              <a:defRPr/>
            </a:pPr>
            <a:r>
              <a:rPr lang="en-US" sz="2800" dirty="0" smtClean="0"/>
              <a:t>Effect evaluation measures (Self-report)</a:t>
            </a:r>
          </a:p>
          <a:p>
            <a:pPr>
              <a:spcBef>
                <a:spcPts val="1200"/>
              </a:spcBef>
              <a:buSzPct val="100000"/>
              <a:defRPr/>
            </a:pPr>
            <a:r>
              <a:rPr lang="en-US" sz="2400" dirty="0" smtClean="0"/>
              <a:t>Sexual behavior (lifetime &amp; past 3 months)</a:t>
            </a:r>
          </a:p>
          <a:p>
            <a:pPr marL="747713" lvl="2" indent="-342900">
              <a:lnSpc>
                <a:spcPct val="80000"/>
              </a:lnSpc>
              <a:defRPr/>
            </a:pPr>
            <a:r>
              <a:rPr lang="en-US" sz="2400" dirty="0" smtClean="0"/>
              <a:t>Oral, vaginal, anal sex</a:t>
            </a:r>
          </a:p>
          <a:p>
            <a:pPr marL="747713" lvl="2" indent="-342900">
              <a:lnSpc>
                <a:spcPct val="80000"/>
              </a:lnSpc>
              <a:defRPr/>
            </a:pPr>
            <a:r>
              <a:rPr lang="en-US" sz="2400" dirty="0" smtClean="0"/>
              <a:t>Condom &amp; contraceptive use</a:t>
            </a:r>
          </a:p>
          <a:p>
            <a:pPr marL="747713" lvl="2" indent="-342900">
              <a:lnSpc>
                <a:spcPct val="80000"/>
              </a:lnSpc>
              <a:defRPr/>
            </a:pPr>
            <a:r>
              <a:rPr lang="en-US" sz="2400" dirty="0" smtClean="0"/>
              <a:t>Testing for &amp; experience of  HIV, STI, pregnancy</a:t>
            </a:r>
          </a:p>
          <a:p>
            <a:pPr marL="576263" lvl="2">
              <a:lnSpc>
                <a:spcPct val="80000"/>
              </a:lnSpc>
              <a:buFont typeface="Wingdings 2"/>
              <a:buNone/>
              <a:defRPr/>
            </a:pPr>
            <a:endParaRPr lang="en-US" sz="2400" dirty="0" smtClean="0"/>
          </a:p>
          <a:p>
            <a:pPr marL="236538" lvl="1" indent="-236538">
              <a:buSzPct val="100000"/>
              <a:defRPr/>
            </a:pPr>
            <a:r>
              <a:rPr lang="en-US" sz="2400" dirty="0" smtClean="0"/>
              <a:t>Sample determinants’ scales</a:t>
            </a:r>
          </a:p>
          <a:p>
            <a:pPr marL="747713" lvl="2" indent="-342900">
              <a:lnSpc>
                <a:spcPct val="80000"/>
              </a:lnSpc>
              <a:buSzPct val="80000"/>
              <a:defRPr/>
            </a:pPr>
            <a:r>
              <a:rPr lang="en-US" sz="2400" dirty="0" smtClean="0"/>
              <a:t>Knowledge (HIV, STI, condoms)</a:t>
            </a:r>
          </a:p>
          <a:p>
            <a:pPr marL="747713" lvl="2" indent="-342900">
              <a:lnSpc>
                <a:spcPct val="80000"/>
              </a:lnSpc>
              <a:buSzPct val="80000"/>
              <a:defRPr/>
            </a:pPr>
            <a:r>
              <a:rPr lang="en-US" sz="2400" dirty="0" smtClean="0"/>
              <a:t>Normative beliefs (sex, condoms)</a:t>
            </a:r>
          </a:p>
          <a:p>
            <a:pPr marL="747713" lvl="2" indent="-342900">
              <a:lnSpc>
                <a:spcPct val="80000"/>
              </a:lnSpc>
              <a:buSzPct val="80000"/>
              <a:defRPr/>
            </a:pPr>
            <a:r>
              <a:rPr lang="en-US" sz="2400" dirty="0" smtClean="0"/>
              <a:t>Self-efficacy (refusing sex, condoms)</a:t>
            </a:r>
          </a:p>
          <a:p>
            <a:pPr marL="747713" lvl="2" indent="-342900">
              <a:lnSpc>
                <a:spcPct val="80000"/>
              </a:lnSpc>
              <a:buSzPct val="80000"/>
              <a:defRPr/>
            </a:pPr>
            <a:r>
              <a:rPr lang="en-US" sz="2400" dirty="0" smtClean="0"/>
              <a:t>Avoiding risky situations</a:t>
            </a:r>
          </a:p>
          <a:p>
            <a:pPr marL="747713" lvl="2" indent="-342900">
              <a:lnSpc>
                <a:spcPct val="80000"/>
              </a:lnSpc>
              <a:buSzPct val="80000"/>
              <a:defRPr/>
            </a:pPr>
            <a:r>
              <a:rPr lang="en-US" sz="2400" dirty="0" smtClean="0"/>
              <a:t>Parent-child communication</a:t>
            </a:r>
          </a:p>
          <a:p>
            <a:pPr marL="274320" indent="-274320">
              <a:buClr>
                <a:schemeClr val="accent3"/>
              </a:buClr>
              <a:buSzPct val="150000"/>
              <a:defRPr/>
            </a:pPr>
            <a:endParaRPr lang="en-U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156315"/>
              </p:ext>
            </p:extLst>
          </p:nvPr>
        </p:nvGraphicFramePr>
        <p:xfrm>
          <a:off x="7888614" y="5720152"/>
          <a:ext cx="1001591" cy="81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614" y="5720152"/>
                        <a:ext cx="1001591" cy="818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1" y="365126"/>
            <a:ext cx="8509204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</a:t>
            </a:r>
            <a:r>
              <a:rPr lang="en-US" sz="4900" dirty="0" smtClean="0"/>
              <a:t>3: Specify the Evaluation Design</a:t>
            </a:r>
            <a:endParaRPr lang="en-US" dirty="0"/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39027493"/>
              </p:ext>
            </p:extLst>
          </p:nvPr>
        </p:nvGraphicFramePr>
        <p:xfrm>
          <a:off x="254103" y="2326888"/>
          <a:ext cx="8763000" cy="3268853"/>
        </p:xfrm>
        <a:graphic>
          <a:graphicData uri="http://schemas.openxmlformats.org/drawingml/2006/table">
            <a:tbl>
              <a:tblPr/>
              <a:tblGrid>
                <a:gridCol w="1447800"/>
                <a:gridCol w="1295400"/>
                <a:gridCol w="1143000"/>
                <a:gridCol w="1143000"/>
                <a:gridCol w="1197142"/>
                <a:gridCol w="1229895"/>
                <a:gridCol w="1306763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Baseline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Grade)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Grade Lessons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5-Month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Post-Test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Grade Lessons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12-Month Post-Test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24-Month Post-Test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(9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Grade)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Intervention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 schools)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 schools)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1" y="1566278"/>
            <a:ext cx="85998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220663">
              <a:buFont typeface="Arial" panose="020B0604020202020204" pitchFamily="34" charset="0"/>
              <a:buChar char="•"/>
            </a:pPr>
            <a:r>
              <a:rPr lang="en-US" sz="3200" dirty="0"/>
              <a:t>Randomized controlled trial (10 middle schools)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683486"/>
              </p:ext>
            </p:extLst>
          </p:nvPr>
        </p:nvGraphicFramePr>
        <p:xfrm>
          <a:off x="7888614" y="4966627"/>
          <a:ext cx="1001591" cy="81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614" y="4966627"/>
                        <a:ext cx="1001591" cy="818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707073" y="2819400"/>
            <a:ext cx="3733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INSERT </a:t>
            </a:r>
            <a:r>
              <a:rPr lang="en-US" b="1" dirty="0" smtClean="0"/>
              <a:t>FIRST PAGE </a:t>
            </a:r>
            <a:r>
              <a:rPr lang="en-US" dirty="0" smtClean="0"/>
              <a:t>OF TABLE 9.8HERE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76818" y="603318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Table 9.8</a:t>
            </a:r>
            <a:endParaRPr lang="en-US" b="1" dirty="0">
              <a:solidFill>
                <a:srgbClr val="2E4485"/>
              </a:solidFill>
              <a:latin typeface="HelveticaNeue Condensed"/>
              <a:cs typeface="HelveticaNeue Condensed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7265" y="304800"/>
            <a:ext cx="8593394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4</a:t>
            </a:r>
            <a:r>
              <a:rPr lang="en-US" sz="4900" dirty="0" smtClean="0"/>
              <a:t>: </a:t>
            </a:r>
            <a:r>
              <a:rPr lang="en-US" sz="4900" dirty="0"/>
              <a:t>Complete the </a:t>
            </a:r>
            <a:r>
              <a:rPr lang="en-US" sz="4900" dirty="0" smtClean="0"/>
              <a:t>Evaluation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04800"/>
            <a:ext cx="84328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Sexual Behavioral Results: 9</a:t>
            </a:r>
            <a:r>
              <a:rPr lang="en-US" sz="3600" baseline="30000" smtClean="0"/>
              <a:t>th</a:t>
            </a:r>
            <a:r>
              <a:rPr lang="en-US" sz="3600" smtClean="0"/>
              <a:t> Grade</a:t>
            </a:r>
          </a:p>
        </p:txBody>
      </p:sp>
      <p:graphicFrame>
        <p:nvGraphicFramePr>
          <p:cNvPr id="30807" name="Group 8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7166541"/>
              </p:ext>
            </p:extLst>
          </p:nvPr>
        </p:nvGraphicFramePr>
        <p:xfrm>
          <a:off x="691536" y="1600200"/>
          <a:ext cx="7913512" cy="3607807"/>
        </p:xfrm>
        <a:graphic>
          <a:graphicData uri="http://schemas.openxmlformats.org/drawingml/2006/table">
            <a:tbl>
              <a:tblPr/>
              <a:tblGrid>
                <a:gridCol w="3122821"/>
                <a:gridCol w="1419464"/>
                <a:gridCol w="1194715"/>
                <a:gridCol w="2176512"/>
              </a:tblGrid>
              <a:tr h="6348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Outcome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ARR</a:t>
                      </a:r>
                      <a:r>
                        <a:rPr kumimoji="0" lang="en-US" sz="20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95% CI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</a:tr>
              <a:tr h="6348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Initiated oral sex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831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47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1.76**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(1.21, 2.56)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8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Initiated vaginal sex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47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1.26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(0.98, 1.61)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Initiated anal sex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835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2.67**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(1.45, 4.94)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898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ARR – adjusted relative risk ratio (all models adjusted for age, gender, and race/ethnicity) denotes increased risk of initiating sex among comparison group students compared to students who received It’s Your Game.   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≤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0.05, **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≤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0.01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6452" y="5867400"/>
            <a:ext cx="7913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Tortolero</a:t>
            </a:r>
            <a:r>
              <a:rPr lang="en-US" sz="1400" dirty="0"/>
              <a:t>, S. R., Markham, C.M., Peskin, M. F., Shegog, R., Addy, R. C., </a:t>
            </a:r>
            <a:r>
              <a:rPr lang="en-US" sz="1400" dirty="0" smtClean="0"/>
              <a:t>Escobar- Chaves</a:t>
            </a:r>
            <a:r>
              <a:rPr lang="en-US" sz="1400" dirty="0"/>
              <a:t>, S. L., &amp; </a:t>
            </a:r>
            <a:r>
              <a:rPr lang="en-US" sz="1400" dirty="0" err="1"/>
              <a:t>Baumler</a:t>
            </a:r>
            <a:r>
              <a:rPr lang="en-US" sz="1400" dirty="0"/>
              <a:t>, E. R. (2010). It’s Your Game </a:t>
            </a:r>
            <a:r>
              <a:rPr lang="en-US" sz="1400" i="1" dirty="0"/>
              <a:t>. . .</a:t>
            </a:r>
            <a:r>
              <a:rPr lang="en-US" sz="1400" dirty="0"/>
              <a:t>Keep It Real: </a:t>
            </a:r>
            <a:r>
              <a:rPr lang="en-US" sz="1400" dirty="0" smtClean="0"/>
              <a:t>Delaying sexual </a:t>
            </a:r>
            <a:r>
              <a:rPr lang="en-US" sz="1400" dirty="0"/>
              <a:t>behavior with an </a:t>
            </a:r>
            <a:r>
              <a:rPr lang="en-US" sz="1400" dirty="0" smtClean="0"/>
              <a:t>effective middle </a:t>
            </a:r>
            <a:r>
              <a:rPr lang="en-US" sz="1400" dirty="0"/>
              <a:t>school program. </a:t>
            </a:r>
            <a:r>
              <a:rPr lang="en-US" sz="1400" i="1" dirty="0"/>
              <a:t>Journal of </a:t>
            </a:r>
            <a:r>
              <a:rPr lang="en-US" sz="1400" i="1" dirty="0" smtClean="0"/>
              <a:t>Adolescent Health</a:t>
            </a:r>
            <a:r>
              <a:rPr lang="en-US" sz="1400" dirty="0"/>
              <a:t>, </a:t>
            </a:r>
            <a:r>
              <a:rPr lang="en-US" sz="1400" i="1" dirty="0"/>
              <a:t>46</a:t>
            </a:r>
            <a:r>
              <a:rPr lang="en-US" sz="1400" dirty="0"/>
              <a:t>(2), 169–179.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61180"/>
              </p:ext>
            </p:extLst>
          </p:nvPr>
        </p:nvGraphicFramePr>
        <p:xfrm>
          <a:off x="7848600" y="304800"/>
          <a:ext cx="1001591" cy="81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Photo Editor Photo" r:id="rId4" imgW="20919820" imgH="14323810" progId="">
                  <p:embed/>
                </p:oleObj>
              </mc:Choice>
              <mc:Fallback>
                <p:oleObj name="Photo Editor Photo" r:id="rId4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04800"/>
                        <a:ext cx="1001591" cy="818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7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0"/>
            <a:ext cx="856773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Effect on Determinants: 8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Grade</a:t>
            </a:r>
          </a:p>
        </p:txBody>
      </p:sp>
      <p:graphicFrame>
        <p:nvGraphicFramePr>
          <p:cNvPr id="31842" name="Group 9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61848490"/>
              </p:ext>
            </p:extLst>
          </p:nvPr>
        </p:nvGraphicFramePr>
        <p:xfrm>
          <a:off x="381000" y="975849"/>
          <a:ext cx="8534400" cy="5181603"/>
        </p:xfrm>
        <a:graphic>
          <a:graphicData uri="http://schemas.openxmlformats.org/drawingml/2006/table">
            <a:tbl>
              <a:tblPr/>
              <a:tblGrid>
                <a:gridCol w="2874434"/>
                <a:gridCol w="763411"/>
                <a:gridCol w="1288345"/>
                <a:gridCol w="554566"/>
                <a:gridCol w="764822"/>
                <a:gridCol w="762000"/>
                <a:gridCol w="773289"/>
                <a:gridCol w="753533"/>
              </a:tblGrid>
              <a:tr h="4571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Sample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8th Grade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Outcome (Range)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Difference in Adjusted Mean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Intervention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Control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Mean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Mean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</a:tr>
              <a:tr h="335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Sexual beliefs (1-4)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2.87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2.86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Abstinence beliefs (1-4)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956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2.61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Normative beliefs about sex (1-4)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2.46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2.33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Refusal self-efficacy (1-4)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958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3.07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2.96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Condom knowledge (0-3)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979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2.56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2.06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Condom normative beliefs (1-4)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959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3.37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3.31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Condom self-efficacy (1-3)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2.51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2.38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Risky situations (0-3)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HIV/STI knowledge (0-1)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7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Intent: oral in next year (1-5)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1.98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1.27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7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Intent: vaginal in next year (1-5)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2.32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1.35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2.35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1.31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Intent: abstinent thru HS (1-5)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Parent-child communication (0-8)</a:t>
                      </a: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916</a:t>
                      </a:r>
                    </a:p>
                  </a:txBody>
                  <a:tcPr marL="81280" marR="81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4.70</a:t>
                      </a: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2.83</a:t>
                      </a: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4.36</a:t>
                      </a:r>
                    </a:p>
                  </a:txBody>
                  <a:tcPr marL="81280" marR="81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2.74</a:t>
                      </a:r>
                    </a:p>
                  </a:txBody>
                  <a:tcPr marL="81280" marR="81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832" name="Text Box 441"/>
          <p:cNvSpPr txBox="1">
            <a:spLocks noChangeArrowheads="1"/>
          </p:cNvSpPr>
          <p:nvPr/>
        </p:nvSpPr>
        <p:spPr bwMode="auto">
          <a:xfrm>
            <a:off x="381000" y="6172200"/>
            <a:ext cx="65532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 dirty="0"/>
              <a:t>All models adjusted for age, gender,  race/ethnicity and baseline score    </a:t>
            </a:r>
          </a:p>
          <a:p>
            <a:r>
              <a:rPr lang="en-US" sz="1400" dirty="0"/>
              <a:t>* p ≤ 0.05, ** p ≤ 0.01</a:t>
            </a:r>
          </a:p>
        </p:txBody>
      </p:sp>
    </p:spTree>
    <p:extLst>
      <p:ext uri="{BB962C8B-B14F-4D97-AF65-F5344CB8AC3E}">
        <p14:creationId xmlns:p14="http://schemas.microsoft.com/office/powerpoint/2010/main" val="30528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0010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smtClean="0"/>
              <a:t>Effect on  Determinants: 9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Grade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marL="236538" indent="-236538" eaLnBrk="1" hangingPunct="1"/>
            <a:r>
              <a:rPr lang="en-US" sz="3200" dirty="0" smtClean="0"/>
              <a:t>Positive sustained results into 9</a:t>
            </a:r>
            <a:r>
              <a:rPr lang="en-US" sz="3200" baseline="30000" dirty="0" smtClean="0"/>
              <a:t>th </a:t>
            </a:r>
            <a:r>
              <a:rPr lang="en-US" sz="3200" dirty="0" smtClean="0"/>
              <a:t>Grade</a:t>
            </a:r>
          </a:p>
          <a:p>
            <a:pPr marL="574675" lvl="1" indent="-234950" eaLnBrk="1" hangingPunct="1"/>
            <a:r>
              <a:rPr lang="en-US" sz="2800" dirty="0" smtClean="0"/>
              <a:t>Beliefs about abstinence</a:t>
            </a:r>
          </a:p>
          <a:p>
            <a:pPr marL="574675" lvl="1" indent="-234950" eaLnBrk="1" hangingPunct="1"/>
            <a:r>
              <a:rPr lang="en-US" sz="2800" dirty="0" smtClean="0"/>
              <a:t>Risky situations</a:t>
            </a:r>
          </a:p>
          <a:p>
            <a:pPr marL="574675" lvl="1" indent="-234950" eaLnBrk="1" hangingPunct="1"/>
            <a:r>
              <a:rPr lang="en-US" sz="2800" dirty="0" smtClean="0"/>
              <a:t>HIV/STI knowledge</a:t>
            </a:r>
          </a:p>
          <a:p>
            <a:pPr marL="574675" lvl="1" indent="-234950" eaLnBrk="1" hangingPunct="1"/>
            <a:r>
              <a:rPr lang="en-US" sz="2800" dirty="0" smtClean="0"/>
              <a:t>Condom knowledge</a:t>
            </a:r>
          </a:p>
          <a:p>
            <a:pPr marL="236538" indent="-236538" eaLnBrk="1" hangingPunct="1"/>
            <a:r>
              <a:rPr lang="en-US" sz="3200" dirty="0" smtClean="0"/>
              <a:t>Factors that became statistically significant</a:t>
            </a:r>
          </a:p>
          <a:p>
            <a:pPr marL="574675" lvl="1" indent="-234950" eaLnBrk="1" hangingPunct="1"/>
            <a:r>
              <a:rPr lang="en-US" sz="2800" dirty="0" smtClean="0"/>
              <a:t>Normative beliefs about sex</a:t>
            </a:r>
          </a:p>
          <a:p>
            <a:pPr marL="574675" lvl="1" indent="-234950" eaLnBrk="1" hangingPunct="1"/>
            <a:r>
              <a:rPr lang="en-US" sz="2800" dirty="0" smtClean="0"/>
              <a:t>Perceived condom norms</a:t>
            </a:r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830963"/>
              </p:ext>
            </p:extLst>
          </p:nvPr>
        </p:nvGraphicFramePr>
        <p:xfrm>
          <a:off x="7776157" y="5353439"/>
          <a:ext cx="1001591" cy="81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Photo Editor Photo" r:id="rId4" imgW="20919820" imgH="14323810" progId="">
                  <p:embed/>
                </p:oleObj>
              </mc:Choice>
              <mc:Fallback>
                <p:oleObj name="Photo Editor Photo" r:id="rId4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6157" y="5353439"/>
                        <a:ext cx="1001591" cy="818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9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Dissemination of It’s Your Game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It’s Your Game </a:t>
            </a:r>
            <a:r>
              <a:rPr lang="en-US" sz="2800" i="1" dirty="0"/>
              <a:t>. . . </a:t>
            </a:r>
            <a:r>
              <a:rPr lang="en-US" sz="2800" dirty="0"/>
              <a:t>Keep It Real is </a:t>
            </a:r>
            <a:r>
              <a:rPr lang="en-US" sz="2800" dirty="0">
                <a:solidFill>
                  <a:srgbClr val="00ADEF"/>
                </a:solidFill>
              </a:rPr>
              <a:t>nationally recognized </a:t>
            </a:r>
            <a:r>
              <a:rPr lang="en-US" sz="2800" dirty="0"/>
              <a:t>as an effective sexual </a:t>
            </a:r>
            <a:r>
              <a:rPr lang="en-US" sz="2800" dirty="0" smtClean="0"/>
              <a:t>health education program (USDHHS, 2015)</a:t>
            </a:r>
          </a:p>
          <a:p>
            <a:r>
              <a:rPr lang="en-US" sz="2800" dirty="0" smtClean="0"/>
              <a:t>Adopted </a:t>
            </a:r>
            <a:r>
              <a:rPr lang="en-US" sz="2800" dirty="0"/>
              <a:t>by school districts across the U.S., reaching more </a:t>
            </a:r>
            <a:r>
              <a:rPr lang="en-US" sz="2800" dirty="0" smtClean="0"/>
              <a:t>than 33,000 </a:t>
            </a:r>
            <a:r>
              <a:rPr lang="en-US" sz="2800" dirty="0"/>
              <a:t>middle school </a:t>
            </a:r>
            <a:r>
              <a:rPr lang="en-US" sz="2800" dirty="0" smtClean="0"/>
              <a:t>students</a:t>
            </a:r>
          </a:p>
          <a:p>
            <a:r>
              <a:rPr lang="en-US" sz="2800" dirty="0" smtClean="0"/>
              <a:t>Much </a:t>
            </a:r>
            <a:r>
              <a:rPr lang="en-US" sz="2800" dirty="0"/>
              <a:t>of the program’s success may be attributed to the use </a:t>
            </a:r>
            <a:r>
              <a:rPr lang="en-US" sz="2800" dirty="0" smtClean="0"/>
              <a:t>of Intervention Mapping </a:t>
            </a:r>
            <a:r>
              <a:rPr lang="en-US" sz="2800" dirty="0"/>
              <a:t>to systematically guide program development and dissemination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854" y="5641180"/>
            <a:ext cx="7753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U.S</a:t>
            </a:r>
            <a:r>
              <a:rPr lang="en-US" sz="1400" dirty="0"/>
              <a:t>. Department of Health and Human Services Office of Adolescent Health</a:t>
            </a:r>
            <a:r>
              <a:rPr lang="en-US" sz="1400" dirty="0" smtClean="0"/>
              <a:t>. (</a:t>
            </a:r>
            <a:r>
              <a:rPr lang="en-US" sz="1400" dirty="0"/>
              <a:t>2015). </a:t>
            </a:r>
            <a:endParaRPr lang="en-US" sz="1400" dirty="0" smtClean="0"/>
          </a:p>
          <a:p>
            <a:r>
              <a:rPr lang="en-US" sz="1400" dirty="0" smtClean="0"/>
              <a:t>Teen </a:t>
            </a:r>
            <a:r>
              <a:rPr lang="en-US" sz="1400" dirty="0"/>
              <a:t>pregnancy prevention resource center: Evidence-based </a:t>
            </a:r>
            <a:r>
              <a:rPr lang="en-US" sz="1400" dirty="0" smtClean="0"/>
              <a:t>programs. Retrieved </a:t>
            </a:r>
            <a:r>
              <a:rPr lang="en-US" sz="1400" dirty="0"/>
              <a:t>from http://</a:t>
            </a:r>
            <a:r>
              <a:rPr lang="en-US" sz="1400" dirty="0" smtClean="0"/>
              <a:t>www.hhs.gov/ash/oah/oah-initiatives/teen_pregnancy/db/index.html</a:t>
            </a:r>
            <a:endParaRPr lang="en-US" sz="1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349035"/>
              </p:ext>
            </p:extLst>
          </p:nvPr>
        </p:nvGraphicFramePr>
        <p:xfrm>
          <a:off x="7881204" y="5506244"/>
          <a:ext cx="1001591" cy="81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204" y="5506244"/>
                        <a:ext cx="1001591" cy="818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346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808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8429"/>
            <a:ext cx="5410200" cy="367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IM Step 6 comprises </a:t>
            </a:r>
            <a:r>
              <a:rPr lang="en-US" sz="3000" dirty="0" smtClean="0">
                <a:solidFill>
                  <a:srgbClr val="00ADEF"/>
                </a:solidFill>
              </a:rPr>
              <a:t>4 key tasks</a:t>
            </a:r>
            <a:r>
              <a:rPr lang="en-US" sz="3000" dirty="0" smtClean="0"/>
              <a:t>: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/>
              <a:t>Write effect and process evaluation questions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/>
              <a:t>Develop indicators and measures for assessment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/>
              <a:t>Specify the evaluation design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/>
              <a:t>Complete the evaluation plan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133600"/>
            <a:ext cx="2743200" cy="362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3909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Evaluation Pyramid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_tradnl" dirty="0" smtClean="0"/>
          </a:p>
        </p:txBody>
      </p:sp>
      <p:sp>
        <p:nvSpPr>
          <p:cNvPr id="5" name="Isosceles Triangle 4"/>
          <p:cNvSpPr/>
          <p:nvPr/>
        </p:nvSpPr>
        <p:spPr>
          <a:xfrm>
            <a:off x="457200" y="1676400"/>
            <a:ext cx="8229600" cy="4343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2819400" y="5486400"/>
            <a:ext cx="3966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dirty="0" err="1" smtClean="0"/>
              <a:t>Conceptualization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Program</a:t>
            </a:r>
            <a:endParaRPr lang="es-ES" sz="2400" b="1" dirty="0" smtClean="0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2473507" y="4419600"/>
            <a:ext cx="422397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dirty="0" err="1" smtClean="0"/>
              <a:t>Process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Evaluation</a:t>
            </a:r>
            <a:r>
              <a:rPr lang="es-ES" sz="2400" b="1" dirty="0" smtClean="0"/>
              <a:t> </a:t>
            </a:r>
            <a:endParaRPr lang="es-ES" sz="2400" b="1" dirty="0"/>
          </a:p>
          <a:p>
            <a:pPr algn="ctr"/>
            <a:r>
              <a:rPr lang="es-ES" sz="2200" i="1" dirty="0" err="1" smtClean="0"/>
              <a:t>Fidelity</a:t>
            </a:r>
            <a:r>
              <a:rPr lang="es-ES" sz="2200" i="1" dirty="0" smtClean="0"/>
              <a:t>, </a:t>
            </a:r>
            <a:r>
              <a:rPr lang="es-ES" sz="2200" i="1" dirty="0" err="1" smtClean="0"/>
              <a:t>Dose</a:t>
            </a:r>
            <a:r>
              <a:rPr lang="es-ES" sz="2200" i="1" dirty="0" smtClean="0"/>
              <a:t>, </a:t>
            </a:r>
            <a:r>
              <a:rPr lang="es-ES" sz="2200" i="1" dirty="0" err="1" smtClean="0"/>
              <a:t>Completeness</a:t>
            </a:r>
            <a:r>
              <a:rPr lang="es-ES" sz="2200" i="1" dirty="0" smtClean="0"/>
              <a:t>, </a:t>
            </a:r>
            <a:r>
              <a:rPr lang="es-ES" sz="2200" dirty="0" err="1" smtClean="0"/>
              <a:t>Reach</a:t>
            </a:r>
            <a:endParaRPr lang="es-ES" sz="2200" dirty="0"/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2438400" y="3638490"/>
            <a:ext cx="4419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 err="1" smtClean="0"/>
              <a:t>Effect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Evaluation</a:t>
            </a:r>
            <a:endParaRPr lang="es-ES" sz="2400" b="1" dirty="0" smtClean="0"/>
          </a:p>
          <a:p>
            <a:pPr algn="ctr"/>
            <a:r>
              <a:rPr lang="es-ES" sz="2200" i="1" dirty="0" err="1" smtClean="0"/>
              <a:t>Outcome</a:t>
            </a:r>
            <a:r>
              <a:rPr lang="es-ES" sz="2200" i="1" dirty="0" smtClean="0"/>
              <a:t>/</a:t>
            </a:r>
            <a:r>
              <a:rPr lang="es-ES" sz="2200" i="1" dirty="0" err="1" smtClean="0"/>
              <a:t>Impact</a:t>
            </a:r>
            <a:endParaRPr lang="es-ES" sz="2200" i="1" dirty="0"/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3352800" y="2286000"/>
            <a:ext cx="252371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 smtClean="0"/>
              <a:t>Economic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Evaluation</a:t>
            </a:r>
            <a:endParaRPr lang="es-ES" sz="2400" b="1" dirty="0"/>
          </a:p>
          <a:p>
            <a:pPr algn="ctr"/>
            <a:r>
              <a:rPr lang="es-ES" i="1" dirty="0" err="1" smtClean="0"/>
              <a:t>Eg</a:t>
            </a:r>
            <a:r>
              <a:rPr lang="es-ES" i="1" dirty="0" smtClean="0"/>
              <a:t>. </a:t>
            </a:r>
            <a:r>
              <a:rPr lang="es-ES" i="1" dirty="0" err="1" smtClean="0"/>
              <a:t>Cost</a:t>
            </a:r>
            <a:r>
              <a:rPr lang="es-ES" i="1" dirty="0" smtClean="0"/>
              <a:t> </a:t>
            </a:r>
            <a:r>
              <a:rPr lang="es-ES" i="1" dirty="0" err="1" smtClean="0"/>
              <a:t>Benefit</a:t>
            </a:r>
            <a:r>
              <a:rPr lang="es-ES" i="1" dirty="0" smtClean="0"/>
              <a:t> </a:t>
            </a:r>
            <a:r>
              <a:rPr lang="es-ES" i="1" dirty="0" err="1" smtClean="0"/>
              <a:t>Analysis</a:t>
            </a:r>
            <a:endParaRPr lang="es-ES" i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43000" y="5334000"/>
            <a:ext cx="6781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81200" y="4343400"/>
            <a:ext cx="5029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95600" y="3505200"/>
            <a:ext cx="3352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 Arrow 16"/>
          <p:cNvSpPr/>
          <p:nvPr/>
        </p:nvSpPr>
        <p:spPr>
          <a:xfrm>
            <a:off x="457200" y="4419600"/>
            <a:ext cx="4572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211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Reasons for Evaluation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5105400" cy="5059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B050"/>
                </a:solidFill>
              </a:rPr>
              <a:t>Formative evaluation </a:t>
            </a:r>
            <a:r>
              <a:rPr lang="en-US" sz="2800" dirty="0" smtClean="0"/>
              <a:t>of program &amp; materials</a:t>
            </a:r>
          </a:p>
          <a:p>
            <a:pPr eaLnBrk="1" hangingPunct="1"/>
            <a:r>
              <a:rPr lang="en-US" sz="2800" dirty="0" smtClean="0">
                <a:solidFill>
                  <a:srgbClr val="00B050"/>
                </a:solidFill>
              </a:rPr>
              <a:t>Summative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evaluation</a:t>
            </a:r>
            <a:r>
              <a:rPr lang="en-US" sz="2800" dirty="0" smtClean="0"/>
              <a:t> of efficacy and effectiveness </a:t>
            </a:r>
          </a:p>
          <a:p>
            <a:pPr eaLnBrk="1" hangingPunct="1"/>
            <a:r>
              <a:rPr lang="en-US" sz="2800" dirty="0" smtClean="0"/>
              <a:t>Program management and improvement</a:t>
            </a:r>
          </a:p>
          <a:p>
            <a:pPr eaLnBrk="1" hangingPunct="1"/>
            <a:r>
              <a:rPr lang="en-US" sz="2800" dirty="0" smtClean="0"/>
              <a:t>Generation of new knowledge</a:t>
            </a:r>
          </a:p>
          <a:p>
            <a:pPr eaLnBrk="1" hangingPunct="1"/>
            <a:r>
              <a:rPr lang="en-US" sz="2800" dirty="0" smtClean="0"/>
              <a:t>Different reasons for different stakeholders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3794125" y="544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77429"/>
            <a:ext cx="3310890" cy="2312431"/>
          </a:xfrm>
        </p:spPr>
      </p:pic>
    </p:spTree>
    <p:extLst>
      <p:ext uri="{BB962C8B-B14F-4D97-AF65-F5344CB8AC3E}">
        <p14:creationId xmlns:p14="http://schemas.microsoft.com/office/powerpoint/2010/main" val="6315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Involving Evaluation Stakeholders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18" y="1981200"/>
            <a:ext cx="8067982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One important goal of evaluation is for someone to use the results</a:t>
            </a:r>
          </a:p>
          <a:p>
            <a:pPr marL="0" indent="0">
              <a:buNone/>
            </a:pPr>
            <a:endParaRPr lang="en-US" b="1" dirty="0" smtClean="0">
              <a:solidFill>
                <a:srgbClr val="00ADEF"/>
              </a:solidFill>
            </a:endParaRPr>
          </a:p>
          <a:p>
            <a:pPr marL="457200" indent="-220663"/>
            <a:r>
              <a:rPr lang="en-US" sz="2800" dirty="0" smtClean="0"/>
              <a:t>Identify stakeholders and involve them early </a:t>
            </a:r>
          </a:p>
          <a:p>
            <a:pPr marL="457200" indent="-220663"/>
            <a:r>
              <a:rPr lang="en-US" sz="2800" dirty="0" smtClean="0"/>
              <a:t>Plan structures for involving stakeholders in the ongoing evaluation process </a:t>
            </a:r>
          </a:p>
          <a:p>
            <a:pPr marL="457200" indent="-220663"/>
            <a:r>
              <a:rPr lang="en-US" sz="2800" dirty="0" smtClean="0"/>
              <a:t>Help stakeholders plan how to use evaluation data </a:t>
            </a:r>
          </a:p>
          <a:p>
            <a:pPr marL="457200" indent="-220663"/>
            <a:r>
              <a:rPr lang="en-US" sz="2800" dirty="0" smtClean="0"/>
              <a:t>Present evaluation results in multiple forms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76865" y="102572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Evaluation Stakeholders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214" y="1219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Policymakers and decision-makers</a:t>
            </a:r>
          </a:p>
          <a:p>
            <a:r>
              <a:rPr lang="en-US" sz="2400" dirty="0" smtClean="0"/>
              <a:t>Program sponsors </a:t>
            </a:r>
          </a:p>
          <a:p>
            <a:r>
              <a:rPr lang="en-US" sz="2400" dirty="0" smtClean="0"/>
              <a:t>Evaluation sponsors </a:t>
            </a:r>
          </a:p>
          <a:p>
            <a:r>
              <a:rPr lang="en-US" sz="2400" dirty="0" smtClean="0"/>
              <a:t>Target participants</a:t>
            </a:r>
          </a:p>
          <a:p>
            <a:r>
              <a:rPr lang="en-US" sz="2400" dirty="0" smtClean="0"/>
              <a:t>Program managers</a:t>
            </a:r>
          </a:p>
          <a:p>
            <a:r>
              <a:rPr lang="en-US" sz="2400" dirty="0" smtClean="0"/>
              <a:t>Program staff</a:t>
            </a:r>
          </a:p>
          <a:p>
            <a:r>
              <a:rPr lang="en-US" sz="2400" dirty="0" smtClean="0"/>
              <a:t>Program competitors</a:t>
            </a:r>
          </a:p>
          <a:p>
            <a:r>
              <a:rPr lang="en-US" sz="2400" dirty="0" smtClean="0"/>
              <a:t>Contextual stakeholders in program’s environment</a:t>
            </a:r>
          </a:p>
          <a:p>
            <a:r>
              <a:rPr lang="en-US" sz="2400" dirty="0" smtClean="0"/>
              <a:t>Health education community</a:t>
            </a:r>
          </a:p>
          <a:p>
            <a:r>
              <a:rPr lang="en-US" sz="2400" dirty="0" smtClean="0"/>
              <a:t>Evaluation &amp; research community</a:t>
            </a:r>
          </a:p>
          <a:p>
            <a:endParaRPr lang="en-US" dirty="0" smtClean="0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04800" y="6127750"/>
            <a:ext cx="85613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cs typeface="HelveticaNeue Condensed"/>
              </a:rPr>
              <a:t>Source: </a:t>
            </a:r>
            <a:r>
              <a:rPr lang="en-US" sz="1400" dirty="0" smtClean="0">
                <a:cs typeface="HelveticaNeue Condensed"/>
              </a:rPr>
              <a:t>R</a:t>
            </a:r>
            <a:r>
              <a:rPr lang="en-US" sz="1400" dirty="0" smtClean="0"/>
              <a:t>ossi</a:t>
            </a:r>
            <a:r>
              <a:rPr lang="en-US" sz="1400" dirty="0"/>
              <a:t>, P. H., </a:t>
            </a:r>
            <a:r>
              <a:rPr lang="en-US" sz="1400" dirty="0" err="1"/>
              <a:t>Lipsey</a:t>
            </a:r>
            <a:r>
              <a:rPr lang="en-US" sz="1400" dirty="0"/>
              <a:t>, M.W., &amp; Freeman, H. E. (2004). </a:t>
            </a:r>
            <a:r>
              <a:rPr lang="en-US" sz="1400" i="1" dirty="0"/>
              <a:t>Evaluation: A systematic approach </a:t>
            </a:r>
            <a:r>
              <a:rPr lang="en-US" sz="1400" dirty="0"/>
              <a:t>(7th ed.,</a:t>
            </a:r>
          </a:p>
          <a:p>
            <a:r>
              <a:rPr lang="en-US" sz="1400" dirty="0"/>
              <a:t>pp. 48–49). Thousand Oaks, CA: Sage.</a:t>
            </a:r>
            <a:r>
              <a:rPr lang="en-US" sz="1400" dirty="0">
                <a:solidFill>
                  <a:srgbClr val="2E4485"/>
                </a:solidFill>
                <a:latin typeface="HelveticaNeue Condensed"/>
                <a:cs typeface="HelveticaNeue Condensed"/>
              </a:rPr>
              <a:t/>
            </a:r>
            <a:br>
              <a:rPr lang="en-US" sz="1400" dirty="0">
                <a:solidFill>
                  <a:srgbClr val="2E4485"/>
                </a:solidFill>
                <a:latin typeface="HelveticaNeue Condensed"/>
                <a:cs typeface="HelveticaNeue Condensed"/>
              </a:rPr>
            </a:br>
            <a:endParaRPr lang="en-US" sz="1400" dirty="0">
              <a:solidFill>
                <a:srgbClr val="2E4485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830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875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Step 6: Tasks</a:t>
            </a:r>
            <a:endParaRPr lang="en-US" sz="4400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469821"/>
            <a:ext cx="4038600" cy="4617561"/>
          </a:xfrm>
        </p:spPr>
        <p:txBody>
          <a:bodyPr>
            <a:noAutofit/>
          </a:bodyPr>
          <a:lstStyle/>
          <a:p>
            <a:pPr marL="339725" indent="-339725">
              <a:buFont typeface="+mj-lt"/>
              <a:buAutoNum type="arabicPeriod"/>
            </a:pPr>
            <a:r>
              <a:rPr lang="en-US" sz="2800" dirty="0"/>
              <a:t>Write effect and process evaluation questions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800" dirty="0"/>
              <a:t>Develop indicators and measures for assessment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800" dirty="0"/>
              <a:t>Specify the evaluation design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800" dirty="0"/>
              <a:t>Complete the evaluation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69" y="2005548"/>
            <a:ext cx="3343481" cy="24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4582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1: Write </a:t>
            </a:r>
            <a:r>
              <a:rPr lang="en-US" sz="4900" dirty="0" smtClean="0"/>
              <a:t>Effect and Process Evaluation Questions</a:t>
            </a:r>
            <a:br>
              <a:rPr lang="en-US" sz="49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70954" y="2235202"/>
            <a:ext cx="8458199" cy="4486274"/>
          </a:xfrm>
        </p:spPr>
        <p:txBody>
          <a:bodyPr>
            <a:noAutofit/>
          </a:bodyPr>
          <a:lstStyle/>
          <a:p>
            <a:pPr marL="457200" indent="0">
              <a:buNone/>
            </a:pPr>
            <a:r>
              <a:rPr lang="en-US" sz="3200" i="1" dirty="0" smtClean="0"/>
              <a:t>Effect evaluation – </a:t>
            </a:r>
            <a:r>
              <a:rPr lang="en-US" sz="3200" dirty="0" smtClean="0"/>
              <a:t>describes program’s efficacy or effectiveness </a:t>
            </a:r>
          </a:p>
          <a:p>
            <a:pPr marL="457200" indent="0">
              <a:buNone/>
            </a:pPr>
            <a:r>
              <a:rPr lang="en-US" sz="3200" i="1" dirty="0" smtClean="0"/>
              <a:t>Process </a:t>
            </a:r>
            <a:r>
              <a:rPr lang="en-US" sz="3200" i="1" dirty="0"/>
              <a:t>evaluation </a:t>
            </a:r>
            <a:r>
              <a:rPr lang="en-US" sz="3200" i="1" dirty="0" smtClean="0"/>
              <a:t>– </a:t>
            </a:r>
            <a:r>
              <a:rPr lang="en-US" sz="3200" dirty="0" smtClean="0"/>
              <a:t>describes program implementation</a:t>
            </a:r>
            <a:r>
              <a:rPr lang="en-US" sz="3200" i="1" dirty="0" smtClean="0"/>
              <a:t> </a:t>
            </a:r>
            <a:r>
              <a:rPr lang="en-US" sz="3200" dirty="0" smtClean="0"/>
              <a:t> </a:t>
            </a:r>
            <a:endParaRPr lang="en-US" sz="3200" i="1" dirty="0" smtClean="0"/>
          </a:p>
          <a:p>
            <a:pPr marL="0" indent="0">
              <a:buNone/>
            </a:pPr>
            <a:endParaRPr lang="en-US" sz="3000" i="1" dirty="0" smtClean="0"/>
          </a:p>
          <a:p>
            <a:pPr marL="0" indent="0">
              <a:buNone/>
            </a:pPr>
            <a:r>
              <a:rPr lang="en-US" sz="3200" dirty="0"/>
              <a:t>These questions will come from a review of the program logic models, goals, </a:t>
            </a:r>
            <a:r>
              <a:rPr lang="en-US" sz="3200" dirty="0" smtClean="0"/>
              <a:t>objectives, </a:t>
            </a:r>
            <a:r>
              <a:rPr lang="en-US" sz="3200" dirty="0"/>
              <a:t>and </a:t>
            </a:r>
            <a:r>
              <a:rPr lang="en-US" sz="3200" dirty="0" smtClean="0"/>
              <a:t>matrices (i.e., from IM Steps 1-5)</a:t>
            </a:r>
            <a:endParaRPr lang="en-US" sz="3200" dirty="0"/>
          </a:p>
          <a:p>
            <a:pPr marL="0" indent="0">
              <a:buNone/>
            </a:pPr>
            <a:endParaRPr lang="en-US" sz="3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2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Intervention Logic Model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7073" y="2819400"/>
            <a:ext cx="2482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INSERT </a:t>
            </a:r>
            <a:r>
              <a:rPr lang="en-US" dirty="0" smtClean="0"/>
              <a:t>FIGURE 9.1 HERE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76818" y="603318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Figure 9.1</a:t>
            </a:r>
            <a:endParaRPr lang="en-US" b="1" dirty="0">
              <a:solidFill>
                <a:srgbClr val="2E4485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0472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1445</Words>
  <Application>Microsoft Office PowerPoint</Application>
  <PresentationFormat>On-screen Show (4:3)</PresentationFormat>
  <Paragraphs>367</Paragraphs>
  <Slides>30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HelveticaNeue Condensed</vt:lpstr>
      <vt:lpstr>Times New Roman</vt:lpstr>
      <vt:lpstr>Wingdings</vt:lpstr>
      <vt:lpstr>Wingdings 2</vt:lpstr>
      <vt:lpstr>Office Theme</vt:lpstr>
      <vt:lpstr>Photo Editor Photo</vt:lpstr>
      <vt:lpstr>Intervention Mapping Step 6: Evaluation Plan with Patricia Dolan Mullen</vt:lpstr>
      <vt:lpstr>Intervention Mapping Steps</vt:lpstr>
      <vt:lpstr>Evaluation Pyramid</vt:lpstr>
      <vt:lpstr>Reasons for Evaluation</vt:lpstr>
      <vt:lpstr>Involving Evaluation Stakeholders </vt:lpstr>
      <vt:lpstr>Evaluation Stakeholders</vt:lpstr>
      <vt:lpstr>Step 6: Tasks</vt:lpstr>
      <vt:lpstr>Task 1: Write Effect and Process Evaluation Questions  </vt:lpstr>
      <vt:lpstr>Intervention Logic Model</vt:lpstr>
      <vt:lpstr>Writing Effect Evaluation Questions</vt:lpstr>
      <vt:lpstr>Writing Process Evaluation Questions</vt:lpstr>
      <vt:lpstr>Task 2: Develop Indicators and Measures for Assessment </vt:lpstr>
      <vt:lpstr>Example Indicators and Measures</vt:lpstr>
      <vt:lpstr>Example Indicators and Measures</vt:lpstr>
      <vt:lpstr>Task 3: Specify the Evaluation Design</vt:lpstr>
      <vt:lpstr>Traditional and Alternative Designs</vt:lpstr>
      <vt:lpstr>Task 4: Complete the Evaluation Plan</vt:lpstr>
      <vt:lpstr>Example</vt:lpstr>
      <vt:lpstr>Intervention Logic Model </vt:lpstr>
      <vt:lpstr>Task 1: Write Effect and Process Evaluation Questions </vt:lpstr>
      <vt:lpstr>Task 1: Write Effect and Process Evaluation Questions </vt:lpstr>
      <vt:lpstr>Task 2: Develop Indicators and Measures for Assessment </vt:lpstr>
      <vt:lpstr>Task 3: Specify the Evaluation Design</vt:lpstr>
      <vt:lpstr>Task 4: Complete the Evaluation Plan</vt:lpstr>
      <vt:lpstr>Sexual Behavioral Results: 9th Grade</vt:lpstr>
      <vt:lpstr>Effect on Determinants: 8th Grade</vt:lpstr>
      <vt:lpstr>Effect on  Determinants: 9th Grade</vt:lpstr>
      <vt:lpstr>Dissemination of It’s Your Game</vt:lpstr>
      <vt:lpstr>Summary</vt:lpstr>
      <vt:lpstr>Questions?</vt:lpstr>
    </vt:vector>
  </TitlesOfParts>
  <Company>UT School of Public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MAPPING STEP 2 PREPARING MA T R I C E S OF CHANGE OBJECTIVES</dc:title>
  <dc:creator>Markham, Christine M</dc:creator>
  <cp:lastModifiedBy>Markham, Christine</cp:lastModifiedBy>
  <cp:revision>287</cp:revision>
  <cp:lastPrinted>2013-07-31T18:42:54Z</cp:lastPrinted>
  <dcterms:created xsi:type="dcterms:W3CDTF">2010-11-30T16:21:45Z</dcterms:created>
  <dcterms:modified xsi:type="dcterms:W3CDTF">2015-12-28T20:54:07Z</dcterms:modified>
</cp:coreProperties>
</file>